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71" r:id="rId2"/>
    <p:sldId id="256" r:id="rId3"/>
    <p:sldId id="257" r:id="rId4"/>
    <p:sldId id="351" r:id="rId5"/>
    <p:sldId id="345" r:id="rId6"/>
    <p:sldId id="375" r:id="rId7"/>
    <p:sldId id="372" r:id="rId8"/>
    <p:sldId id="346" r:id="rId9"/>
    <p:sldId id="352" r:id="rId10"/>
    <p:sldId id="344" r:id="rId11"/>
    <p:sldId id="354" r:id="rId12"/>
    <p:sldId id="367" r:id="rId13"/>
    <p:sldId id="358" r:id="rId14"/>
    <p:sldId id="360" r:id="rId15"/>
    <p:sldId id="373" r:id="rId16"/>
    <p:sldId id="361" r:id="rId17"/>
    <p:sldId id="362" r:id="rId18"/>
    <p:sldId id="363" r:id="rId19"/>
    <p:sldId id="364" r:id="rId20"/>
    <p:sldId id="374" r:id="rId21"/>
    <p:sldId id="376" r:id="rId2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8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7F40E-8CED-445D-8922-4C346BF841F4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4B16D-B867-43C3-AAF6-D45A2D3E87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529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0E0EC-95F3-4150-9EFB-36A96101AB9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82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05D2A8-BA48-D038-08E0-2A6977E44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AA1A4E1-EB24-BE49-74AB-A7454FB85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03774CC-68C8-9257-E567-8E94EA946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DA7976E-5A61-409C-E73E-FECB82B92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025920B-1450-C22B-7438-D3674E33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736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2193C2-B430-4C52-2964-F84B33AB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CDF6BF1-8B97-9B47-8D67-6BDBFCE05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CE80249-6674-9943-F395-827F127E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6EEED28-6FFD-86C0-3BCF-61AFEA97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273161A-1586-5BD1-E11E-B6A192C5A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904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2CEAF8D-602B-5D1E-4388-C377AEBAE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43CEA94-B068-3CCF-4D33-C7DF54831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C3EB028-F76A-16C5-9F6C-7B0F3BC0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A50DEBD-80E1-A5B6-8844-1668003B6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E150881-299B-04DC-6967-CCF31943B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859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1EC5EA-EBC6-BF8C-45C4-F6E1E2D6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2E1984F-11E4-A4B1-6925-37A579A7A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C2B184E-86BD-6A6A-335D-76E6BDD9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E914B4-58A5-03D8-B0E8-1C2A00BA1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EFA6FB3-8535-A971-084D-20F045FF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7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1A55E9-57B4-1270-931A-8A3D7481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6A27A28-8766-064C-15B2-6437E9591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D42A1F0-7CB0-EB6C-44BC-AA194038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3FAD8CC-1D3E-0B50-226C-290EEC4E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2716289-0CE7-8E6F-70D4-172D7EF1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621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445322-6817-E035-A7B8-039714E2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B708B2-2245-37E0-E254-EC3F0B752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EAA9683-DFD4-192E-065F-C60365373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EB0E673-FFD6-BBF0-E2B2-79E08C66E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CFBBFF0-456B-FE4F-67DD-1366656A7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A2E7A3C-E0E4-D2A3-1E0C-7FE43EF7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49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9B89E4-E394-EA5E-AAA8-C268B9E4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04FFD56-53BC-B454-0D33-1F3D2134A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5055438-8CEB-A445-DF65-9499B9FD7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F2EE3A7-4E3F-3A5F-C77F-CCC2516F9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BC80A9E-F120-5A14-4DEC-7A588AC4C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811346C5-ACC0-43D1-4BA9-25EF622F7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C0274A05-AF70-2DEA-A8F1-09201664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D4B8D74E-1F47-BF5C-4701-1C9E5417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3751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8E10B2-43BE-1014-384D-430B6153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A8D0DE9-8790-B62D-B20D-CECF37EF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CB9E37E-8CA4-419B-084C-175B686F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2CEE581-0455-C182-17CA-914A92D3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196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45F0A8D7-FBE6-BF1D-A09F-E64A8DD80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27C660C0-2858-6D27-2FBD-1AE545D1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9E1494F-223F-3AC7-2E16-B76635E8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664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A92195-3D80-4A0B-CBE4-D3603136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13B8702-8F66-3318-587B-DBFC8A1B0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CE33C2F-CA3E-F009-05DF-3FFEC2314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7462C4D-22F3-D2CE-1C57-7F42D54F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69F8AB5-236B-E9ED-E4C6-8B1935F4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CF658BD-1884-394A-8DC6-F6EAFC4E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52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8EC68F-9E4E-727E-5FF5-9ACE80D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EF53B7E-F512-2273-F6C2-E2CD5884A7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6A1C68E-0C0A-E404-59E3-2B315398B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1EB7C0C-4D4F-7587-139F-7D1B9202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4AB7015-64B0-5659-3707-02C908121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B3BC8FE-40F7-699A-2247-8DA96F9B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244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E16E0C1-38CB-8880-AA4F-51F117BC4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8761201-91D6-4E6E-A1CA-D4ABA460D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F8FC566-69C2-39E8-F48A-95B24A6EA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703E6-F6F4-41E9-80D9-CA9692B8970B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A8D7949-B2B3-5854-2171-D6B35FDE8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F9B189C-D35B-B886-26FF-2113EFCA9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1D432-DCFA-40CD-8CDC-E2964269EA41}" type="slidenum">
              <a:rPr lang="pl-PL" smtClean="0"/>
              <a:t>‹#›</a:t>
            </a:fld>
            <a:endParaRPr lang="pl-PL"/>
          </a:p>
        </p:txBody>
      </p:sp>
      <p:sp>
        <p:nvSpPr>
          <p:cNvPr id="7" name="MSIPCMContentMarking" descr="{&quot;HashCode&quot;:905108722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2DEBBFBA-652D-98AC-2F41-5C156CE2ABE5}"/>
              </a:ext>
            </a:extLst>
          </p:cNvPr>
          <p:cNvSpPr txBox="1"/>
          <p:nvPr userDrawn="1"/>
        </p:nvSpPr>
        <p:spPr>
          <a:xfrm>
            <a:off x="0" y="0"/>
            <a:ext cx="1387009" cy="23431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l-PL" sz="1000">
                <a:solidFill>
                  <a:srgbClr val="747474"/>
                </a:solidFill>
                <a:latin typeface="Delivery" panose="020F0503020204020204" pitchFamily="34" charset="0"/>
              </a:rPr>
              <a:t>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48947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andreasvonderheydt_innovation-bostondynamics-robotics-activity-7093540121081180161-PS0P/?utm_source=share&amp;utm_medium=member_deskt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adalbertii/Modele-regresyjne/tree/mai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adalbertii/Modele-regresyjne/tree/mai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luence.dhl.com/display/documentation/Modele+regresyjne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B90B2-0633-F25F-A5BA-7F145919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9132264" cy="1159200"/>
          </a:xfrm>
        </p:spPr>
        <p:txBody>
          <a:bodyPr anchor="ctr">
            <a:normAutofit/>
          </a:bodyPr>
          <a:lstStyle/>
          <a:p>
            <a:pPr lvl="2" algn="l"/>
            <a:r>
              <a:rPr lang="pl-PL" sz="2400" b="1" dirty="0">
                <a:solidFill>
                  <a:srgbClr val="FFFFFF"/>
                </a:solidFill>
              </a:rPr>
              <a:t>Workshop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6ED1900-AEB6-9335-A3A8-9BF30F4038A2}"/>
              </a:ext>
            </a:extLst>
          </p:cNvPr>
          <p:cNvSpPr txBox="1"/>
          <p:nvPr/>
        </p:nvSpPr>
        <p:spPr>
          <a:xfrm>
            <a:off x="907365" y="2522939"/>
            <a:ext cx="8995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Boston Dynamics (1983-2023)</a:t>
            </a:r>
            <a:r>
              <a:rPr lang="en-US" sz="4000" dirty="0"/>
              <a:t> </a:t>
            </a:r>
            <a:endParaRPr lang="pl-PL" sz="400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D094EEE-3958-40B9-92D8-97095FE2DD70}"/>
              </a:ext>
            </a:extLst>
          </p:cNvPr>
          <p:cNvSpPr txBox="1"/>
          <p:nvPr/>
        </p:nvSpPr>
        <p:spPr>
          <a:xfrm>
            <a:off x="907365" y="4215804"/>
            <a:ext cx="10251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>
                <a:hlinkClick r:id="rId3"/>
              </a:rPr>
              <a:t>https://www.linkedin.com/posts/andreasvonderheydt_innovation-bostondynamics-robotics-activity-7093540121081180161-PS0P/?utm_source=share&amp;utm_medium=member_desktop</a:t>
            </a:r>
            <a:endParaRPr lang="pl-PL" sz="1000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64595A68-8354-BF75-18F0-D327974B32F8}"/>
              </a:ext>
            </a:extLst>
          </p:cNvPr>
          <p:cNvSpPr txBox="1"/>
          <p:nvPr/>
        </p:nvSpPr>
        <p:spPr>
          <a:xfrm>
            <a:off x="907365" y="1995866"/>
            <a:ext cx="1025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volini" panose="020B0502040204020203" pitchFamily="66" charset="0"/>
                <a:cs typeface="Cavolini" panose="020B0502040204020203" pitchFamily="66" charset="0"/>
              </a:rPr>
              <a:t>Innovation does not happen overnight! </a:t>
            </a:r>
            <a:endParaRPr lang="pl-PL" sz="36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629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3C33796-46D9-FFB0-2A8B-E9BC3608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466850"/>
            <a:ext cx="86201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83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4ADAD82-905A-4B8F-EE1C-1C638308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45" y="581645"/>
            <a:ext cx="7381875" cy="2752725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DEE79A0-E69F-97E6-16E2-D5FD500A2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3849963"/>
            <a:ext cx="77533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37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3DDB7902-3D16-4BC4-3AA5-9D022FCD5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5" y="1142569"/>
            <a:ext cx="8746835" cy="44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ymek mowy: prostokąt 5">
            <a:extLst>
              <a:ext uri="{FF2B5EF4-FFF2-40B4-BE49-F238E27FC236}">
                <a16:creationId xmlns:a16="http://schemas.microsoft.com/office/drawing/2014/main" id="{DE96D917-4C8F-9275-92F7-4366D73ADCD5}"/>
              </a:ext>
            </a:extLst>
          </p:cNvPr>
          <p:cNvSpPr/>
          <p:nvPr/>
        </p:nvSpPr>
        <p:spPr>
          <a:xfrm>
            <a:off x="8966786" y="209004"/>
            <a:ext cx="3051043" cy="2856413"/>
          </a:xfrm>
          <a:prstGeom prst="wedgeRectCallout">
            <a:avLst>
              <a:gd name="adj1" fmla="val -113543"/>
              <a:gd name="adj2" fmla="val 195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800" b="1" dirty="0">
                <a:solidFill>
                  <a:schemeClr val="tx1"/>
                </a:solidFill>
              </a:rPr>
              <a:t>Algorytmy genetyczne optymalizacji strukturalnej:</a:t>
            </a:r>
          </a:p>
          <a:p>
            <a:endParaRPr lang="pl-PL" sz="8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wybór populacji początkowej; // rozwiązań ze zbioru rozwiązań dopuszczalnych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ocena populacji; // obliczenie wart. funkcji przystosowania dla wszystkich osobników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(not stop)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selekcja; // określenie populacji rodzicielskiej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krzyżowanie; // wymiana genów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mutacja; // losowa modyfikacja genów (z małym prawdopodobieństwem)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ocena populacji;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0" name="Dymek mowy: prostokąt 9">
            <a:extLst>
              <a:ext uri="{FF2B5EF4-FFF2-40B4-BE49-F238E27FC236}">
                <a16:creationId xmlns:a16="http://schemas.microsoft.com/office/drawing/2014/main" id="{0CD9D6BF-F56A-B25D-61B6-0F27F65A8DB0}"/>
              </a:ext>
            </a:extLst>
          </p:cNvPr>
          <p:cNvSpPr/>
          <p:nvPr/>
        </p:nvSpPr>
        <p:spPr>
          <a:xfrm>
            <a:off x="9193209" y="3792582"/>
            <a:ext cx="2673531" cy="2725783"/>
          </a:xfrm>
          <a:prstGeom prst="wedgeRectCallout">
            <a:avLst>
              <a:gd name="adj1" fmla="val -134364"/>
              <a:gd name="adj2" fmla="val -6401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800" b="1" kern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Hyperparameter</a:t>
            </a:r>
            <a:r>
              <a:rPr lang="pl-PL" sz="800" b="1" kern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l-PL" sz="800" b="1" kern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tuning</a:t>
            </a:r>
            <a:r>
              <a:rPr lang="pl-PL" sz="800" b="1" kern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model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Define the parameter search space for your trial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Specify the sampling algorithm for your sweep job   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Specify the objective to optimize    Specify early termination policy for low-performing jobs   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Define limits for the sweep job   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Launch an experiment with the defined configuration   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Visualize the training jobs    </a:t>
            </a:r>
            <a:endParaRPr lang="pl-PL" sz="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Select the best configuration for your model</a:t>
            </a:r>
            <a:r>
              <a:rPr lang="pl-PL" sz="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5261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A1AA1742-2C1C-60A3-D70D-46418615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09" y="1028756"/>
            <a:ext cx="6957391" cy="520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06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D8D425FA-351F-2DBA-46B5-7532AEB3B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665" y="492116"/>
            <a:ext cx="7437369" cy="6365884"/>
          </a:xfrm>
          <a:prstGeom prst="rect">
            <a:avLst/>
          </a:prstGeom>
        </p:spPr>
      </p:pic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83EAD5F4-45B8-8816-A069-F13EB0C5ED12}"/>
              </a:ext>
            </a:extLst>
          </p:cNvPr>
          <p:cNvSpPr/>
          <p:nvPr/>
        </p:nvSpPr>
        <p:spPr>
          <a:xfrm>
            <a:off x="8734696" y="517833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4944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83EAD5F4-45B8-8816-A069-F13EB0C5ED12}"/>
              </a:ext>
            </a:extLst>
          </p:cNvPr>
          <p:cNvSpPr/>
          <p:nvPr/>
        </p:nvSpPr>
        <p:spPr>
          <a:xfrm>
            <a:off x="8734696" y="517833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D77097E4-8693-553E-A039-5149A76F0873}"/>
              </a:ext>
            </a:extLst>
          </p:cNvPr>
          <p:cNvSpPr txBox="1"/>
          <p:nvPr/>
        </p:nvSpPr>
        <p:spPr>
          <a:xfrm>
            <a:off x="6794880" y="3429000"/>
            <a:ext cx="5014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linkClick r:id="rId2"/>
              </a:rPr>
              <a:t>Modele-regresyjne</a:t>
            </a:r>
            <a:r>
              <a:rPr lang="pl-PL" dirty="0"/>
              <a:t>/</a:t>
            </a:r>
            <a:r>
              <a:rPr lang="pl-PL" b="1" dirty="0" err="1"/>
              <a:t>mpg-case-regression.ipynb</a:t>
            </a:r>
            <a:endParaRPr lang="pl-PL" b="1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A56BEFC-D1BA-23EB-28C8-A1936B10B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773"/>
            <a:ext cx="4494785" cy="2758784"/>
          </a:xfrm>
          <a:prstGeom prst="rect">
            <a:avLst/>
          </a:prstGeom>
          <a:scene3d>
            <a:camera prst="isometricRightUp"/>
            <a:lightRig rig="threePt" dir="t"/>
          </a:scene3d>
          <a:sp3d contourW="12700">
            <a:bevelT w="0" h="254000"/>
            <a:contourClr>
              <a:srgbClr val="C00000"/>
            </a:contourClr>
          </a:sp3d>
        </p:spPr>
      </p:pic>
      <p:pic>
        <p:nvPicPr>
          <p:cNvPr id="7" name="Obraz 1">
            <a:extLst>
              <a:ext uri="{FF2B5EF4-FFF2-40B4-BE49-F238E27FC236}">
                <a16:creationId xmlns:a16="http://schemas.microsoft.com/office/drawing/2014/main" id="{74569648-8AFB-0717-5485-A77958BEB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860" y="2812052"/>
            <a:ext cx="4093841" cy="241200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sp3d>
            <a:bevelT h="2540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1649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0EBCDF68-EC31-6664-AD03-B348C29A1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75" y="477080"/>
            <a:ext cx="7675268" cy="3949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FC825DD-77E7-E3DE-F33E-5578C33BA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727" y="3571045"/>
            <a:ext cx="4562475" cy="2809875"/>
          </a:xfrm>
          <a:prstGeom prst="rect">
            <a:avLst/>
          </a:prstGeom>
        </p:spPr>
      </p:pic>
      <p:sp>
        <p:nvSpPr>
          <p:cNvPr id="3" name="Schemat blokowy: łącznik 2">
            <a:extLst>
              <a:ext uri="{FF2B5EF4-FFF2-40B4-BE49-F238E27FC236}">
                <a16:creationId xmlns:a16="http://schemas.microsoft.com/office/drawing/2014/main" id="{F859FB3E-4767-0856-5AC2-B1E4DD9CAF70}"/>
              </a:ext>
            </a:extLst>
          </p:cNvPr>
          <p:cNvSpPr/>
          <p:nvPr/>
        </p:nvSpPr>
        <p:spPr>
          <a:xfrm>
            <a:off x="9605554" y="566601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2279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CF68410-4DBD-E8C3-08E1-683524FF9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19" y="1479687"/>
            <a:ext cx="8587076" cy="423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31F95561-D95D-8796-CDF8-45270E66C388}"/>
              </a:ext>
            </a:extLst>
          </p:cNvPr>
          <p:cNvSpPr/>
          <p:nvPr/>
        </p:nvSpPr>
        <p:spPr>
          <a:xfrm>
            <a:off x="5874211" y="4699362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6278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2C3977B4-3DA5-4942-862C-6AF2AE01E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33" y="1500147"/>
            <a:ext cx="8400133" cy="40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24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7D41CF3C-65DC-BD69-9D88-AE3E08D0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4" y="721067"/>
            <a:ext cx="5841373" cy="534843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8ADDEDB6-33A2-24C2-3EA6-23FF856DF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217" y="2407989"/>
            <a:ext cx="5759450" cy="27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E7C9055F-C3F3-0DA2-92C2-85B16C2217AC}"/>
              </a:ext>
            </a:extLst>
          </p:cNvPr>
          <p:cNvSpPr/>
          <p:nvPr/>
        </p:nvSpPr>
        <p:spPr>
          <a:xfrm>
            <a:off x="4902925" y="4351019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3525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E6DC84F5-7949-4DE6-A646-82841909F9D5}"/>
              </a:ext>
            </a:extLst>
          </p:cNvPr>
          <p:cNvSpPr txBox="1"/>
          <p:nvPr/>
        </p:nvSpPr>
        <p:spPr>
          <a:xfrm>
            <a:off x="3143795" y="4136571"/>
            <a:ext cx="70365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/>
              <a:t>AI - Modele regresyjne</a:t>
            </a:r>
          </a:p>
          <a:p>
            <a:pPr marL="685800" indent="-685800">
              <a:buFontTx/>
              <a:buChar char="-"/>
            </a:pPr>
            <a:r>
              <a:rPr lang="pl-PL" sz="2000" dirty="0"/>
              <a:t>kontynuacja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19C9197-E198-C8B7-AAA1-A7AA30B2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7181" cy="381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3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83EAD5F4-45B8-8816-A069-F13EB0C5ED12}"/>
              </a:ext>
            </a:extLst>
          </p:cNvPr>
          <p:cNvSpPr/>
          <p:nvPr/>
        </p:nvSpPr>
        <p:spPr>
          <a:xfrm>
            <a:off x="8734696" y="517833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D77097E4-8693-553E-A039-5149A76F0873}"/>
              </a:ext>
            </a:extLst>
          </p:cNvPr>
          <p:cNvSpPr txBox="1"/>
          <p:nvPr/>
        </p:nvSpPr>
        <p:spPr>
          <a:xfrm>
            <a:off x="6459524" y="3429000"/>
            <a:ext cx="5349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linkClick r:id="rId2"/>
              </a:rPr>
              <a:t>Modele-regresyjne</a:t>
            </a:r>
            <a:r>
              <a:rPr lang="pl-PL" dirty="0"/>
              <a:t> /</a:t>
            </a:r>
            <a:r>
              <a:rPr lang="pl-PL" b="1" dirty="0" err="1"/>
              <a:t>decision_tree_regression.ipynb</a:t>
            </a:r>
            <a:endParaRPr lang="pl-PL" b="1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A56BEFC-D1BA-23EB-28C8-A1936B10B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773"/>
            <a:ext cx="4494785" cy="2758784"/>
          </a:xfrm>
          <a:prstGeom prst="rect">
            <a:avLst/>
          </a:prstGeom>
          <a:scene3d>
            <a:camera prst="isometricRightUp"/>
            <a:lightRig rig="threePt" dir="t"/>
          </a:scene3d>
          <a:sp3d contourW="12700">
            <a:bevelT w="0" h="254000"/>
            <a:contourClr>
              <a:srgbClr val="C00000"/>
            </a:contourClr>
          </a:sp3d>
        </p:spPr>
      </p:pic>
      <p:pic>
        <p:nvPicPr>
          <p:cNvPr id="7" name="Obraz 1">
            <a:extLst>
              <a:ext uri="{FF2B5EF4-FFF2-40B4-BE49-F238E27FC236}">
                <a16:creationId xmlns:a16="http://schemas.microsoft.com/office/drawing/2014/main" id="{74569648-8AFB-0717-5485-A77958BEB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860" y="2812052"/>
            <a:ext cx="4093841" cy="241200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sp3d>
            <a:bevelT h="2540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0390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83EAD5F4-45B8-8816-A069-F13EB0C5ED12}"/>
              </a:ext>
            </a:extLst>
          </p:cNvPr>
          <p:cNvSpPr/>
          <p:nvPr/>
        </p:nvSpPr>
        <p:spPr>
          <a:xfrm>
            <a:off x="8734696" y="517833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D77097E4-8693-553E-A039-5149A76F0873}"/>
              </a:ext>
            </a:extLst>
          </p:cNvPr>
          <p:cNvSpPr txBox="1"/>
          <p:nvPr/>
        </p:nvSpPr>
        <p:spPr>
          <a:xfrm>
            <a:off x="1384183" y="2564934"/>
            <a:ext cx="826315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0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Repozytorium </a:t>
            </a:r>
            <a:r>
              <a:rPr lang="pl-PL" sz="40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Confluence</a:t>
            </a:r>
            <a:r>
              <a:rPr lang="pl-PL" sz="4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</a:p>
          <a:p>
            <a:endParaRPr lang="pl-PL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pl-PL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https://confluence.dhl.com/display/documentation/Modele+regresyjne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84516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1F989D96-5E29-28E2-4B31-1EFE3CB11750}"/>
              </a:ext>
            </a:extLst>
          </p:cNvPr>
          <p:cNvSpPr txBox="1"/>
          <p:nvPr/>
        </p:nvSpPr>
        <p:spPr>
          <a:xfrm>
            <a:off x="778352" y="1307718"/>
            <a:ext cx="10230679" cy="3616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b="1" dirty="0">
                <a:solidFill>
                  <a:srgbClr val="C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Modele regresyjne c.d.</a:t>
            </a:r>
            <a:endParaRPr lang="pl-PL" sz="24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Modele klasyfikacyjne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 err="1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Konwolucyjne</a:t>
            </a: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 sieci neuronowe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Modele AI dedykowane do przetwarzania języka naturalnego 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Przygotowanie danych do uczenia modeli AI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Architektura i cykl życia modeli sieci neuronowych/modeli AI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 err="1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Azure</a:t>
            </a: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Cognitive</a:t>
            </a: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 Service - API </a:t>
            </a:r>
            <a:endParaRPr lang="pl-PL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pl-PL" sz="2400" dirty="0" err="1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Azure</a:t>
            </a:r>
            <a:r>
              <a:rPr lang="pl-PL" sz="2400" dirty="0">
                <a:solidFill>
                  <a:srgbClr val="000000"/>
                </a:solidFill>
                <a:effectLst/>
                <a:latin typeface="Delivery" panose="020F0503020204020204" pitchFamily="34" charset="0"/>
                <a:ea typeface="Calibri" panose="020F0502020204030204" pitchFamily="34" charset="0"/>
              </a:rPr>
              <a:t> Machine Learning </a:t>
            </a:r>
          </a:p>
        </p:txBody>
      </p:sp>
      <p:sp>
        <p:nvSpPr>
          <p:cNvPr id="2" name="Dymek mowy: prostokąt 1">
            <a:extLst>
              <a:ext uri="{FF2B5EF4-FFF2-40B4-BE49-F238E27FC236}">
                <a16:creationId xmlns:a16="http://schemas.microsoft.com/office/drawing/2014/main" id="{33557DC9-2604-AF3E-B782-F1EE53005C7E}"/>
              </a:ext>
            </a:extLst>
          </p:cNvPr>
          <p:cNvSpPr/>
          <p:nvPr/>
        </p:nvSpPr>
        <p:spPr>
          <a:xfrm>
            <a:off x="6357376" y="4810980"/>
            <a:ext cx="5262664" cy="758757"/>
          </a:xfrm>
          <a:prstGeom prst="wedgeRectCallout">
            <a:avLst>
              <a:gd name="adj1" fmla="val -71295"/>
              <a:gd name="adj2" fmla="val -126261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>
                <a:solidFill>
                  <a:schemeClr val="tx1"/>
                </a:solidFill>
              </a:rPr>
              <a:t>Gotowe modele musimy dostosowywać do specyficznych rozwiązań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>
                <a:solidFill>
                  <a:schemeClr val="tx1"/>
                </a:solidFill>
              </a:rPr>
              <a:t>Na etapie dostosowywania modelu (douczania modelu) możemy go zepsuć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>
                <a:solidFill>
                  <a:schemeClr val="tx1"/>
                </a:solidFill>
              </a:rPr>
              <a:t>Ważna jest znajomość właściwości i ograniczeń sieci neuronowych i algorytmów   </a:t>
            </a:r>
          </a:p>
        </p:txBody>
      </p:sp>
    </p:spTree>
    <p:extLst>
      <p:ext uri="{BB962C8B-B14F-4D97-AF65-F5344CB8AC3E}">
        <p14:creationId xmlns:p14="http://schemas.microsoft.com/office/powerpoint/2010/main" val="3455927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6B30D1A1-A8A9-9AB6-B11F-F2DE1C0B3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590" y="1040259"/>
            <a:ext cx="7434469" cy="47774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206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tekst, zrzut ekranu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5EB681DE-DE0D-D31F-5B2D-E7B8C9F14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33" y="0"/>
            <a:ext cx="5311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9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A902C517-ADEE-CFF7-B1FF-D728525C5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58" y="1107346"/>
            <a:ext cx="7719948" cy="4854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951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hemat blokowy: łącznik 1">
            <a:extLst>
              <a:ext uri="{FF2B5EF4-FFF2-40B4-BE49-F238E27FC236}">
                <a16:creationId xmlns:a16="http://schemas.microsoft.com/office/drawing/2014/main" id="{83EAD5F4-45B8-8816-A069-F13EB0C5ED12}"/>
              </a:ext>
            </a:extLst>
          </p:cNvPr>
          <p:cNvSpPr/>
          <p:nvPr/>
        </p:nvSpPr>
        <p:spPr>
          <a:xfrm>
            <a:off x="8734696" y="517833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07AB7A1-676E-E378-8024-537396E0C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66" y="299906"/>
            <a:ext cx="5022034" cy="62581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443843D6-F846-A3A5-81DC-4ADB56B3B02D}"/>
              </a:ext>
            </a:extLst>
          </p:cNvPr>
          <p:cNvSpPr txBox="1"/>
          <p:nvPr/>
        </p:nvSpPr>
        <p:spPr>
          <a:xfrm>
            <a:off x="609599" y="2133600"/>
            <a:ext cx="3239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b="1" dirty="0" err="1">
                <a:solidFill>
                  <a:srgbClr val="FF0000"/>
                </a:solidFill>
              </a:rPr>
              <a:t>Azure</a:t>
            </a:r>
            <a:r>
              <a:rPr lang="pl-PL" sz="3600" b="1" dirty="0">
                <a:solidFill>
                  <a:srgbClr val="FF0000"/>
                </a:solidFill>
              </a:rPr>
              <a:t> Machine Learning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E057012-6E53-29B1-BA86-5CEB642DF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588" y="1417739"/>
            <a:ext cx="5756910" cy="468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wal 5">
            <a:extLst>
              <a:ext uri="{FF2B5EF4-FFF2-40B4-BE49-F238E27FC236}">
                <a16:creationId xmlns:a16="http://schemas.microsoft.com/office/drawing/2014/main" id="{177EE8B6-1B7E-DE1D-FD77-5B4CCEB15798}"/>
              </a:ext>
            </a:extLst>
          </p:cNvPr>
          <p:cNvSpPr/>
          <p:nvPr/>
        </p:nvSpPr>
        <p:spPr>
          <a:xfrm>
            <a:off x="973123" y="3333929"/>
            <a:ext cx="2491530" cy="8605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4E94BF52-CE2B-8CEC-3542-E33D8A80D0D7}"/>
              </a:ext>
            </a:extLst>
          </p:cNvPr>
          <p:cNvSpPr/>
          <p:nvPr/>
        </p:nvSpPr>
        <p:spPr>
          <a:xfrm>
            <a:off x="10276514" y="1417739"/>
            <a:ext cx="1767984" cy="61239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4D0775C-2609-B784-F840-F171DFC88C1E}"/>
              </a:ext>
            </a:extLst>
          </p:cNvPr>
          <p:cNvSpPr/>
          <p:nvPr/>
        </p:nvSpPr>
        <p:spPr>
          <a:xfrm>
            <a:off x="6993560" y="5620674"/>
            <a:ext cx="1767984" cy="61239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9799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223CB4E6-C130-5480-28D8-AA79BB1B9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3" y="790628"/>
            <a:ext cx="10610854" cy="5493440"/>
          </a:xfrm>
          <a:prstGeom prst="rect">
            <a:avLst/>
          </a:prstGeom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13B284CF-6A60-678C-E535-FBBA0DAD79AC}"/>
              </a:ext>
            </a:extLst>
          </p:cNvPr>
          <p:cNvSpPr/>
          <p:nvPr/>
        </p:nvSpPr>
        <p:spPr>
          <a:xfrm>
            <a:off x="6732104" y="3839817"/>
            <a:ext cx="2093844" cy="914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5843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CA9D0A56-FD58-90D5-ACC3-D801CFD53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57" y="887896"/>
            <a:ext cx="10664234" cy="52110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wal 2">
            <a:extLst>
              <a:ext uri="{FF2B5EF4-FFF2-40B4-BE49-F238E27FC236}">
                <a16:creationId xmlns:a16="http://schemas.microsoft.com/office/drawing/2014/main" id="{3633FE80-884A-C3A7-75FF-1435DAFEA00D}"/>
              </a:ext>
            </a:extLst>
          </p:cNvPr>
          <p:cNvSpPr/>
          <p:nvPr/>
        </p:nvSpPr>
        <p:spPr>
          <a:xfrm>
            <a:off x="662610" y="1342418"/>
            <a:ext cx="6924964" cy="278211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600" b="1" dirty="0">
                <a:solidFill>
                  <a:srgbClr val="C00000"/>
                </a:solidFill>
              </a:rPr>
              <a:t>            !!!</a:t>
            </a:r>
          </a:p>
        </p:txBody>
      </p:sp>
      <p:sp>
        <p:nvSpPr>
          <p:cNvPr id="5" name="Dymek mowy: prostokąt 4">
            <a:extLst>
              <a:ext uri="{FF2B5EF4-FFF2-40B4-BE49-F238E27FC236}">
                <a16:creationId xmlns:a16="http://schemas.microsoft.com/office/drawing/2014/main" id="{6D0B8641-54C8-A653-8A37-2503D05FB1EA}"/>
              </a:ext>
            </a:extLst>
          </p:cNvPr>
          <p:cNvSpPr/>
          <p:nvPr/>
        </p:nvSpPr>
        <p:spPr>
          <a:xfrm>
            <a:off x="8978629" y="317698"/>
            <a:ext cx="2753309" cy="1384642"/>
          </a:xfrm>
          <a:prstGeom prst="wedgeRectCallout">
            <a:avLst>
              <a:gd name="adj1" fmla="val -121714"/>
              <a:gd name="adj2" fmla="val 18040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>
                <a:solidFill>
                  <a:schemeClr val="tx1"/>
                </a:solidFill>
              </a:rPr>
              <a:t>Niezależnie od rodzaju modelu czy zastosowanego algorytmu dane są najważniejsze</a:t>
            </a:r>
          </a:p>
        </p:txBody>
      </p:sp>
    </p:spTree>
    <p:extLst>
      <p:ext uri="{BB962C8B-B14F-4D97-AF65-F5344CB8AC3E}">
        <p14:creationId xmlns:p14="http://schemas.microsoft.com/office/powerpoint/2010/main" val="394815363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8693</TotalTime>
  <Words>279</Words>
  <Application>Microsoft Office PowerPoint</Application>
  <PresentationFormat>Panoramiczny</PresentationFormat>
  <Paragraphs>45</Paragraphs>
  <Slides>21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Cavolini</vt:lpstr>
      <vt:lpstr>Delivery</vt:lpstr>
      <vt:lpstr>Times New Roman</vt:lpstr>
      <vt:lpstr>Wingdings</vt:lpstr>
      <vt:lpstr>Motyw pakietu Office</vt:lpstr>
      <vt:lpstr>Workshop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Deutsche Post DHL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Wojciech Michalski (DHL PL)</dc:creator>
  <cp:lastModifiedBy>Wojciech Michalski (DHL PL)</cp:lastModifiedBy>
  <cp:revision>58</cp:revision>
  <dcterms:created xsi:type="dcterms:W3CDTF">2023-09-13T07:31:48Z</dcterms:created>
  <dcterms:modified xsi:type="dcterms:W3CDTF">2023-10-12T13:11:00Z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36915f3-2f02-4945-8997-f2963298db46_Enabled">
    <vt:lpwstr>true</vt:lpwstr>
  </property>
  <property fmtid="{D5CDD505-2E9C-101B-9397-08002B2CF9AE}" pid="3" name="MSIP_Label_736915f3-2f02-4945-8997-f2963298db46_SetDate">
    <vt:lpwstr>2023-10-09T07:26:09Z</vt:lpwstr>
  </property>
  <property fmtid="{D5CDD505-2E9C-101B-9397-08002B2CF9AE}" pid="4" name="MSIP_Label_736915f3-2f02-4945-8997-f2963298db46_Method">
    <vt:lpwstr>Standard</vt:lpwstr>
  </property>
  <property fmtid="{D5CDD505-2E9C-101B-9397-08002B2CF9AE}" pid="5" name="MSIP_Label_736915f3-2f02-4945-8997-f2963298db46_Name">
    <vt:lpwstr>Internal</vt:lpwstr>
  </property>
  <property fmtid="{D5CDD505-2E9C-101B-9397-08002B2CF9AE}" pid="6" name="MSIP_Label_736915f3-2f02-4945-8997-f2963298db46_SiteId">
    <vt:lpwstr>cd99fef8-1cd3-4a2a-9bdf-15531181d65e</vt:lpwstr>
  </property>
  <property fmtid="{D5CDD505-2E9C-101B-9397-08002B2CF9AE}" pid="7" name="MSIP_Label_736915f3-2f02-4945-8997-f2963298db46_ActionId">
    <vt:lpwstr>d0e30103-f1e1-4b28-917e-0c407900428a</vt:lpwstr>
  </property>
  <property fmtid="{D5CDD505-2E9C-101B-9397-08002B2CF9AE}" pid="8" name="MSIP_Label_736915f3-2f02-4945-8997-f2963298db46_ContentBits">
    <vt:lpwstr>1</vt:lpwstr>
  </property>
</Properties>
</file>